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0"/>
  </p:notesMasterIdLst>
  <p:sldIdLst>
    <p:sldId id="1069" r:id="rId3"/>
    <p:sldId id="1050" r:id="rId4"/>
    <p:sldId id="995" r:id="rId5"/>
    <p:sldId id="2769" r:id="rId6"/>
    <p:sldId id="1059" r:id="rId7"/>
    <p:sldId id="482" r:id="rId8"/>
    <p:sldId id="2940" r:id="rId9"/>
    <p:sldId id="939" r:id="rId10"/>
    <p:sldId id="2932" r:id="rId11"/>
    <p:sldId id="977" r:id="rId12"/>
    <p:sldId id="2905" r:id="rId13"/>
    <p:sldId id="2947" r:id="rId14"/>
    <p:sldId id="2921" r:id="rId15"/>
    <p:sldId id="2922" r:id="rId16"/>
    <p:sldId id="2919" r:id="rId17"/>
    <p:sldId id="2907" r:id="rId18"/>
    <p:sldId id="2884" r:id="rId19"/>
    <p:sldId id="2882" r:id="rId20"/>
    <p:sldId id="2941" r:id="rId21"/>
    <p:sldId id="2942" r:id="rId22"/>
    <p:sldId id="2943" r:id="rId23"/>
    <p:sldId id="2920" r:id="rId24"/>
    <p:sldId id="968" r:id="rId25"/>
    <p:sldId id="2944" r:id="rId26"/>
    <p:sldId id="2945" r:id="rId27"/>
    <p:sldId id="2939" r:id="rId28"/>
    <p:sldId id="2937" r:id="rId29"/>
    <p:sldId id="2938" r:id="rId30"/>
    <p:sldId id="2936" r:id="rId31"/>
    <p:sldId id="2927" r:id="rId32"/>
    <p:sldId id="927" r:id="rId33"/>
    <p:sldId id="2910" r:id="rId34"/>
    <p:sldId id="321" r:id="rId35"/>
    <p:sldId id="467" r:id="rId36"/>
    <p:sldId id="2754" r:id="rId37"/>
    <p:sldId id="2755" r:id="rId38"/>
    <p:sldId id="2885" r:id="rId39"/>
    <p:sldId id="2886" r:id="rId40"/>
    <p:sldId id="2887" r:id="rId41"/>
    <p:sldId id="2889" r:id="rId42"/>
    <p:sldId id="2739" r:id="rId43"/>
    <p:sldId id="2890" r:id="rId44"/>
    <p:sldId id="2727" r:id="rId45"/>
    <p:sldId id="2908" r:id="rId46"/>
    <p:sldId id="2909" r:id="rId47"/>
    <p:sldId id="895" r:id="rId48"/>
    <p:sldId id="263" r:id="rId49"/>
    <p:sldId id="456" r:id="rId50"/>
    <p:sldId id="291" r:id="rId51"/>
    <p:sldId id="483" r:id="rId52"/>
    <p:sldId id="457" r:id="rId53"/>
    <p:sldId id="2911" r:id="rId54"/>
    <p:sldId id="2917" r:id="rId55"/>
    <p:sldId id="2912" r:id="rId56"/>
    <p:sldId id="484" r:id="rId57"/>
    <p:sldId id="931" r:id="rId58"/>
    <p:sldId id="347" r:id="rId59"/>
    <p:sldId id="2915" r:id="rId60"/>
    <p:sldId id="2914" r:id="rId61"/>
    <p:sldId id="915" r:id="rId62"/>
    <p:sldId id="1053" r:id="rId63"/>
    <p:sldId id="2918" r:id="rId64"/>
    <p:sldId id="2897" r:id="rId65"/>
    <p:sldId id="1070" r:id="rId66"/>
    <p:sldId id="1071" r:id="rId67"/>
    <p:sldId id="1072" r:id="rId68"/>
    <p:sldId id="1060" r:id="rId69"/>
    <p:sldId id="2896" r:id="rId70"/>
    <p:sldId id="2904" r:id="rId71"/>
    <p:sldId id="2916" r:id="rId72"/>
    <p:sldId id="991" r:id="rId73"/>
    <p:sldId id="438" r:id="rId74"/>
    <p:sldId id="890" r:id="rId75"/>
    <p:sldId id="2740" r:id="rId76"/>
    <p:sldId id="889" r:id="rId77"/>
    <p:sldId id="2813" r:id="rId78"/>
    <p:sldId id="2738" r:id="rId79"/>
    <p:sldId id="2891" r:id="rId80"/>
    <p:sldId id="2892" r:id="rId81"/>
    <p:sldId id="2881" r:id="rId82"/>
    <p:sldId id="2877" r:id="rId83"/>
    <p:sldId id="2878" r:id="rId84"/>
    <p:sldId id="897" r:id="rId85"/>
    <p:sldId id="293" r:id="rId86"/>
    <p:sldId id="2817" r:id="rId87"/>
    <p:sldId id="959" r:id="rId88"/>
    <p:sldId id="980" r:id="rId89"/>
    <p:sldId id="1066" r:id="rId90"/>
    <p:sldId id="1068" r:id="rId91"/>
    <p:sldId id="979" r:id="rId92"/>
    <p:sldId id="1067" r:id="rId93"/>
    <p:sldId id="2926" r:id="rId94"/>
    <p:sldId id="1074" r:id="rId95"/>
    <p:sldId id="981" r:id="rId96"/>
    <p:sldId id="997" r:id="rId97"/>
    <p:sldId id="2893" r:id="rId98"/>
    <p:sldId id="2894" r:id="rId99"/>
    <p:sldId id="2901" r:id="rId100"/>
    <p:sldId id="2902" r:id="rId101"/>
    <p:sldId id="2895" r:id="rId102"/>
    <p:sldId id="2928" r:id="rId103"/>
    <p:sldId id="937" r:id="rId104"/>
    <p:sldId id="935" r:id="rId105"/>
    <p:sldId id="933" r:id="rId106"/>
    <p:sldId id="934" r:id="rId107"/>
    <p:sldId id="260" r:id="rId108"/>
    <p:sldId id="282" r:id="rId109"/>
    <p:sldId id="1051" r:id="rId110"/>
    <p:sldId id="2929" r:id="rId111"/>
    <p:sldId id="2946" r:id="rId112"/>
    <p:sldId id="2923" r:id="rId113"/>
    <p:sldId id="2924" r:id="rId114"/>
    <p:sldId id="2900" r:id="rId115"/>
    <p:sldId id="2898" r:id="rId116"/>
    <p:sldId id="2899" r:id="rId117"/>
    <p:sldId id="525" r:id="rId118"/>
    <p:sldId id="863" r:id="rId119"/>
    <p:sldId id="2903" r:id="rId120"/>
    <p:sldId id="924" r:id="rId121"/>
    <p:sldId id="985" r:id="rId122"/>
    <p:sldId id="2948" r:id="rId123"/>
    <p:sldId id="2930" r:id="rId124"/>
    <p:sldId id="2934" r:id="rId125"/>
    <p:sldId id="2925" r:id="rId126"/>
    <p:sldId id="2933" r:id="rId127"/>
    <p:sldId id="974" r:id="rId128"/>
    <p:sldId id="2931" r:id="rId1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41983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738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99975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39</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4978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9746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8178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8441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3547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0723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199.png"/><Relationship Id="rId4" Type="http://schemas.openxmlformats.org/officeDocument/2006/relationships/image" Target="../media/image53.png"/></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200.png"/></Relationships>
</file>

<file path=ppt/slides/_rels/slide112.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4.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1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1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tiff"/><Relationship Id="rId1" Type="http://schemas.openxmlformats.org/officeDocument/2006/relationships/slideLayout" Target="../slideLayouts/slideLayout9.xml"/><Relationship Id="rId6" Type="http://schemas.openxmlformats.org/officeDocument/2006/relationships/image" Target="../media/image213.tiff"/><Relationship Id="rId5" Type="http://schemas.openxmlformats.org/officeDocument/2006/relationships/image" Target="../media/image212.tiff"/><Relationship Id="rId4" Type="http://schemas.openxmlformats.org/officeDocument/2006/relationships/image" Target="../media/image211.tiff"/></Relationships>
</file>

<file path=ppt/slides/_rels/slide118.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1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2.xml.rels><?xml version="1.0" encoding="UTF-8" standalone="yes"?>
<Relationships xmlns="http://schemas.openxmlformats.org/package/2006/relationships"><Relationship Id="rId3" Type="http://schemas.openxmlformats.org/officeDocument/2006/relationships/hyperlink" Target="http://history.furman.edu/benson/hst121/show/empiretime.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ia802508.us.archive.org/30/items/ancientdoubleent00geijuoft/ancientdoubleent00geijuoft.pdf" TargetMode="External"/><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8" Type="http://schemas.openxmlformats.org/officeDocument/2006/relationships/image" Target="../media/image217.png"/><Relationship Id="rId13" Type="http://schemas.microsoft.com/office/2007/relationships/hdphoto" Target="../media/hdphoto3.wdp"/><Relationship Id="rId3" Type="http://schemas.openxmlformats.org/officeDocument/2006/relationships/image" Target="../media/image220.jpeg"/><Relationship Id="rId7" Type="http://schemas.openxmlformats.org/officeDocument/2006/relationships/image" Target="../media/image224.png"/><Relationship Id="rId12" Type="http://schemas.openxmlformats.org/officeDocument/2006/relationships/image" Target="../media/image227.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3.png"/><Relationship Id="rId11" Type="http://schemas.microsoft.com/office/2007/relationships/hdphoto" Target="../media/hdphoto2.wdp"/><Relationship Id="rId5" Type="http://schemas.openxmlformats.org/officeDocument/2006/relationships/image" Target="../media/image222.png"/><Relationship Id="rId10" Type="http://schemas.openxmlformats.org/officeDocument/2006/relationships/image" Target="../media/image226.png"/><Relationship Id="rId4" Type="http://schemas.openxmlformats.org/officeDocument/2006/relationships/image" Target="../media/image221.png"/><Relationship Id="rId9" Type="http://schemas.openxmlformats.org/officeDocument/2006/relationships/image" Target="../media/image225.png"/></Relationships>
</file>

<file path=ppt/slides/_rels/slide121.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228.png"/><Relationship Id="rId5" Type="http://schemas.openxmlformats.org/officeDocument/2006/relationships/hyperlink" Target="https://youtu.be/p7-U1_E_j3w" TargetMode="External"/><Relationship Id="rId4" Type="http://schemas.openxmlformats.org/officeDocument/2006/relationships/image" Target="../media/image225.png"/></Relationships>
</file>

<file path=ppt/slides/_rels/slide12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hyperlink" Target="https://www.jenkins.io/" TargetMode="External"/><Relationship Id="rId7" Type="http://schemas.microsoft.com/office/2007/relationships/hdphoto" Target="../media/hdphoto4.wdp"/><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229.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25.png"/><Relationship Id="rId9" Type="http://schemas.microsoft.com/office/2007/relationships/hdphoto" Target="../media/hdphoto5.wdp"/></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2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hyperlink" Target="https://bookkeeper.apache.org/docs/latest/api/ledger-api/"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en.wikipedia.org/wiki/File:Pacioli_summa_stamp.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40.png"/><Relationship Id="rId4" Type="http://schemas.openxmlformats.org/officeDocument/2006/relationships/image" Target="../media/image36.jpe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hyperlink" Target="https://en.wikipedia.org/wiki/File:WilliamRowanHamilton.jpe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file:///Users/bkoo/Downloads/mathematics-06-00152-1.pdf" TargetMode="Externa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flint.cs.yale.edu/cs428/coq/sf/Imp.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istio.i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youtu.be/XRdmfo4M_Y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f"/><Relationship Id="rId1" Type="http://schemas.openxmlformats.org/officeDocument/2006/relationships/slideLayout" Target="../slideLayouts/slideLayout9.xml"/><Relationship Id="rId5" Type="http://schemas.openxmlformats.org/officeDocument/2006/relationships/image" Target="../media/image66.jpe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69.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68.png"/><Relationship Id="rId4" Type="http://schemas.openxmlformats.org/officeDocument/2006/relationships/hyperlink" Target="https://www.kth.se/social/upload/507d1d3af276540519000002/Moore%27s%20%20law.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hyperlink" Target="https://en.wikipedia.org/wiki/File:Raymond_Kurzweil_Fantastic_Voyage.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tif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tiff"/><Relationship Id="rId1" Type="http://schemas.openxmlformats.org/officeDocument/2006/relationships/slideLayout" Target="../slideLayouts/slideLayout9.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gif"/></Relationships>
</file>

<file path=ppt/slides/_rels/slide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83.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82.jpeg"/><Relationship Id="rId9" Type="http://schemas.openxmlformats.org/officeDocument/2006/relationships/image" Target="../media/image85.jpeg"/></Relationships>
</file>

<file path=ppt/slides/_rels/slide42.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81.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83.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86.png"/><Relationship Id="rId4" Type="http://schemas.openxmlformats.org/officeDocument/2006/relationships/image" Target="../media/image82.jpeg"/><Relationship Id="rId9" Type="http://schemas.openxmlformats.org/officeDocument/2006/relationships/image" Target="../media/image85.jpeg"/></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87.GIF"/><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90.tiff"/><Relationship Id="rId4" Type="http://schemas.openxmlformats.org/officeDocument/2006/relationships/hyperlink" Target="http://vectorstock.com/19590847"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94.tiff"/></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7.xml"/><Relationship Id="rId5" Type="http://schemas.openxmlformats.org/officeDocument/2006/relationships/image" Target="../media/image98.png"/><Relationship Id="rId4" Type="http://schemas.openxmlformats.org/officeDocument/2006/relationships/hyperlink" Target="https://idk.dev/building-a-modern-ci-cd-pipeline-in-the-serverless-era-with-gitop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hyperlink" Target="https://youtu.be/j2m5YMnHvQQ" TargetMode="External"/><Relationship Id="rId4" Type="http://schemas.openxmlformats.org/officeDocument/2006/relationships/image" Target="../media/image102.gif"/></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2.tiff"/><Relationship Id="rId4" Type="http://schemas.openxmlformats.org/officeDocument/2006/relationships/hyperlink" Target="http://vectorstock.com/19590847"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7.xml"/><Relationship Id="rId5" Type="http://schemas.openxmlformats.org/officeDocument/2006/relationships/image" Target="../media/image109.jpe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www.narberthpa.com/Bale/lsbale_dop/gbcatsbs.pdf" TargetMode="External"/><Relationship Id="rId7"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hyperlink" Target="https://twitter.com/gregorybateson" TargetMode="External"/><Relationship Id="rId4" Type="http://schemas.openxmlformats.org/officeDocument/2006/relationships/image" Target="../media/image110.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6.gif"/><Relationship Id="rId5" Type="http://schemas.openxmlformats.org/officeDocument/2006/relationships/hyperlink" Target="https://www.pangaro.com/syllabi/Intro-to-Systems.html" TargetMode="Externa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hackernoon.com/the-future-of-content-can-ai-replace-humans-9c1ab2d21cb4"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18.png"/><Relationship Id="rId4" Type="http://schemas.openxmlformats.org/officeDocument/2006/relationships/hyperlink" Target="https://youtu.be/YDdDuq2AGw4"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32.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10.jpe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6.gif"/></Relationships>
</file>

<file path=ppt/slides/_rels/slide71.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8.jpeg"/><Relationship Id="rId4" Type="http://schemas.openxmlformats.org/officeDocument/2006/relationships/image" Target="../media/image137.png"/></Relationships>
</file>

<file path=ppt/slides/_rels/slide7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45.tiff"/><Relationship Id="rId5" Type="http://schemas.openxmlformats.org/officeDocument/2006/relationships/image" Target="../media/image144.tiff"/><Relationship Id="rId4" Type="http://schemas.openxmlformats.org/officeDocument/2006/relationships/image" Target="../media/image143.tiff"/></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54.png"/><Relationship Id="rId4" Type="http://schemas.openxmlformats.org/officeDocument/2006/relationships/image" Target="../media/image15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5.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63.jpeg"/></Relationships>
</file>

<file path=ppt/slides/_rels/slide88.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hyperlink" Target="https://youtu.be/BdXWlQsd7RI?t=161" TargetMode="External"/><Relationship Id="rId4" Type="http://schemas.openxmlformats.org/officeDocument/2006/relationships/image" Target="../media/image164.pn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hyperlink" Target="https://en.wikipedia.org/wiki/Henri_Poincar%C3%A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9.png"/><Relationship Id="rId7" Type="http://schemas.openxmlformats.org/officeDocument/2006/relationships/hyperlink" Target="https://www.di.ens.fr/~cousot/AI/" TargetMode="External"/><Relationship Id="rId12" Type="http://schemas.openxmlformats.org/officeDocument/2006/relationships/image" Target="../media/image2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2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68.png"/><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hyperlink" Target="https://youtu.be/H99CMUFPv0U?t=4204" TargetMode="External"/><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2.png"/><Relationship Id="rId9" Type="http://schemas.openxmlformats.org/officeDocument/2006/relationships/hyperlink" Target="https://medium.com/@koholaa?source=post_page-----1651b789e5d4--------------------------------"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hyperlink" Target="https://www.di.ens.fr/~cousot/publications.www/CousotCousot-POPL14-ACM-p2-3-2014.pdf"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9.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1.gif"/><Relationship Id="rId4" Type="http://schemas.openxmlformats.org/officeDocument/2006/relationships/image" Target="../media/image178.gif"/><Relationship Id="rId9" Type="http://schemas.openxmlformats.org/officeDocument/2006/relationships/hyperlink" Target="http://info.cern.ch/hypertext/WWW/TheProject.html"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hyperlink" Target="https://youtu.be/Hm5LAxKxrD8?t=250"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hyperlink" Target="https://youtu.be/RHDP_KCrjUc?t=498" TargetMode="External"/><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grpSp>
        <p:nvGrpSpPr>
          <p:cNvPr id="8" name="Group 7">
            <a:extLst>
              <a:ext uri="{FF2B5EF4-FFF2-40B4-BE49-F238E27FC236}">
                <a16:creationId xmlns:a16="http://schemas.microsoft.com/office/drawing/2014/main" id="{290C6DB2-82D3-CC40-825F-3C3B17E61A1E}"/>
              </a:ext>
            </a:extLst>
          </p:cNvPr>
          <p:cNvGrpSpPr/>
          <p:nvPr/>
        </p:nvGrpSpPr>
        <p:grpSpPr>
          <a:xfrm>
            <a:off x="1724163" y="1276892"/>
            <a:ext cx="2197047" cy="2092077"/>
            <a:chOff x="1724163" y="1276892"/>
            <a:chExt cx="2197047" cy="2092077"/>
          </a:xfrm>
        </p:grpSpPr>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
          <p:nvSpPr>
            <p:cNvPr id="2" name="TextBox 1">
              <a:extLst>
                <a:ext uri="{FF2B5EF4-FFF2-40B4-BE49-F238E27FC236}">
                  <a16:creationId xmlns:a16="http://schemas.microsoft.com/office/drawing/2014/main" id="{FECA2A8B-4C7A-EC48-9776-AB4C2D8D1697}"/>
                </a:ext>
              </a:extLst>
            </p:cNvPr>
            <p:cNvSpPr txBox="1"/>
            <p:nvPr/>
          </p:nvSpPr>
          <p:spPr>
            <a:xfrm>
              <a:off x="1839884" y="2986530"/>
              <a:ext cx="1965603" cy="307777"/>
            </a:xfrm>
            <a:prstGeom prst="rect">
              <a:avLst/>
            </a:prstGeom>
            <a:noFill/>
          </p:spPr>
          <p:txBody>
            <a:bodyPr wrap="none" rtlCol="0">
              <a:spAutoFit/>
            </a:bodyPr>
            <a:lstStyle/>
            <a:p>
              <a:r>
                <a:rPr lang="en-TW" dirty="0"/>
                <a:t>Logo of Raft Algorithm</a:t>
              </a:r>
            </a:p>
          </p:txBody>
        </p:sp>
      </p:gr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102</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103</a:t>
            </a:fld>
            <a:endParaRPr lang="en-TW"/>
          </a:p>
        </p:txBody>
      </p:sp>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Tree>
    <p:extLst>
      <p:ext uri="{BB962C8B-B14F-4D97-AF65-F5344CB8AC3E}">
        <p14:creationId xmlns:p14="http://schemas.microsoft.com/office/powerpoint/2010/main" val="52305553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107</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4112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12153084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Cognitive Revolution through writing and mapping</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4" name="Picture 3">
            <a:hlinkClick r:id="rId3"/>
            <a:extLst>
              <a:ext uri="{FF2B5EF4-FFF2-40B4-BE49-F238E27FC236}">
                <a16:creationId xmlns:a16="http://schemas.microsoft.com/office/drawing/2014/main" id="{6F1E792B-87A7-CA43-BEDC-6A7558898961}"/>
              </a:ext>
            </a:extLst>
          </p:cNvPr>
          <p:cNvPicPr>
            <a:picLocks noChangeAspect="1"/>
          </p:cNvPicPr>
          <p:nvPr/>
        </p:nvPicPr>
        <p:blipFill>
          <a:blip r:embed="rId4"/>
          <a:stretch>
            <a:fillRect/>
          </a:stretch>
        </p:blipFill>
        <p:spPr>
          <a:xfrm>
            <a:off x="576775" y="1196145"/>
            <a:ext cx="3995223" cy="3552895"/>
          </a:xfrm>
          <a:prstGeom prst="rect">
            <a:avLst/>
          </a:prstGeom>
        </p:spPr>
      </p:pic>
      <p:sp>
        <p:nvSpPr>
          <p:cNvPr id="5" name="TextBox 4">
            <a:extLst>
              <a:ext uri="{FF2B5EF4-FFF2-40B4-BE49-F238E27FC236}">
                <a16:creationId xmlns:a16="http://schemas.microsoft.com/office/drawing/2014/main" id="{86968E09-0D1E-5E41-B2DF-F69EFFFFF39D}"/>
              </a:ext>
            </a:extLst>
          </p:cNvPr>
          <p:cNvSpPr txBox="1"/>
          <p:nvPr/>
        </p:nvSpPr>
        <p:spPr>
          <a:xfrm>
            <a:off x="2028674" y="4749040"/>
            <a:ext cx="5086649" cy="307777"/>
          </a:xfrm>
          <a:prstGeom prst="rect">
            <a:avLst/>
          </a:prstGeom>
          <a:noFill/>
        </p:spPr>
        <p:txBody>
          <a:bodyPr wrap="none" rtlCol="0">
            <a:spAutoFit/>
          </a:bodyPr>
          <a:lstStyle/>
          <a:p>
            <a:r>
              <a:rPr lang="en-US" dirty="0">
                <a:hlinkClick r:id="rId3"/>
              </a:rPr>
              <a:t>http://history.furman.edu/benson/hst121/show/</a:t>
            </a:r>
            <a:r>
              <a:rPr lang="en-US" dirty="0" err="1">
                <a:hlinkClick r:id="rId3"/>
              </a:rPr>
              <a:t>empiretime.htm</a:t>
            </a:r>
            <a:endParaRPr lang="en-TW" dirty="0"/>
          </a:p>
        </p:txBody>
      </p:sp>
      <p:pic>
        <p:nvPicPr>
          <p:cNvPr id="6" name="Picture 5">
            <a:hlinkClick r:id="rId5"/>
            <a:extLst>
              <a:ext uri="{FF2B5EF4-FFF2-40B4-BE49-F238E27FC236}">
                <a16:creationId xmlns:a16="http://schemas.microsoft.com/office/drawing/2014/main" id="{513648EB-23CB-E846-AB68-39E246211BAD}"/>
              </a:ext>
            </a:extLst>
          </p:cNvPr>
          <p:cNvPicPr>
            <a:picLocks noChangeAspect="1"/>
          </p:cNvPicPr>
          <p:nvPr/>
        </p:nvPicPr>
        <p:blipFill>
          <a:blip r:embed="rId6"/>
          <a:stretch>
            <a:fillRect/>
          </a:stretch>
        </p:blipFill>
        <p:spPr>
          <a:xfrm>
            <a:off x="4877179" y="1181317"/>
            <a:ext cx="2497982" cy="3481900"/>
          </a:xfrm>
          <a:prstGeom prst="rect">
            <a:avLst/>
          </a:prstGeom>
        </p:spPr>
      </p:pic>
    </p:spTree>
    <p:extLst>
      <p:ext uri="{BB962C8B-B14F-4D97-AF65-F5344CB8AC3E}">
        <p14:creationId xmlns:p14="http://schemas.microsoft.com/office/powerpoint/2010/main" val="22094882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11180293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851" b="89552" l="10000" r="90000">
                          <a14:foregroundMark x1="30000" y1="10821" x2="22273" y2="16045"/>
                          <a14:foregroundMark x1="22273" y1="16045" x2="13636" y2="31343"/>
                          <a14:foregroundMark x1="13636" y1="31343" x2="20909" y2="38060"/>
                          <a14:foregroundMark x1="20909" y1="38060" x2="26364" y2="47761"/>
                          <a14:foregroundMark x1="26364" y1="47761" x2="27273" y2="22015"/>
                          <a14:foregroundMark x1="27273" y1="22015" x2="30909" y2="14179"/>
                          <a14:foregroundMark x1="30909" y1="14179" x2="29545" y2="10821"/>
                          <a14:foregroundMark x1="30455" y1="9701" x2="39091" y2="4851"/>
                          <a14:foregroundMark x1="39091" y1="4851" x2="52273" y2="5224"/>
                          <a14:foregroundMark x1="52273" y1="5224" x2="63182" y2="8209"/>
                          <a14:foregroundMark x1="63182" y1="8209" x2="42727" y2="11940"/>
                          <a14:foregroundMark x1="42727" y1="11940" x2="30909" y2="10448"/>
                          <a14:foregroundMark x1="30909" y1="10448" x2="30455" y2="9701"/>
                          <a14:foregroundMark x1="39091" y1="5224" x2="49091" y2="4104"/>
                          <a14:foregroundMark x1="49091" y1="4104" x2="39091" y2="5970"/>
                          <a14:foregroundMark x1="39091" y1="5970" x2="40455" y2="4851"/>
                          <a14:foregroundMark x1="24091" y1="48881" x2="30909" y2="55224"/>
                          <a14:foregroundMark x1="30909" y1="55224" x2="33146" y2="56072"/>
                          <a14:foregroundMark x1="68876" y1="54773" x2="70909" y2="50373"/>
                          <a14:foregroundMark x1="70909" y1="50373" x2="42273" y2="42910"/>
                          <a14:foregroundMark x1="42273" y1="42910" x2="24091" y2="47761"/>
                          <a14:foregroundMark x1="24091" y1="47761" x2="27727" y2="51119"/>
                          <a14:foregroundMark x1="35909" y1="35821" x2="42727" y2="27612"/>
                          <a14:foregroundMark x1="42727" y1="27612" x2="56364" y2="23881"/>
                          <a14:foregroundMark x1="56364" y1="23881" x2="66364" y2="24627"/>
                          <a14:foregroundMark x1="66364" y1="24627" x2="72727" y2="34328"/>
                          <a14:foregroundMark x1="72727" y1="34328" x2="58636" y2="39179"/>
                          <a14:foregroundMark x1="58636" y1="39179" x2="42727" y2="39925"/>
                          <a14:foregroundMark x1="42727" y1="39925" x2="36364" y2="35448"/>
                          <a14:foregroundMark x1="70455" y1="18284" x2="77727" y2="25000"/>
                          <a14:foregroundMark x1="77727" y1="25000" x2="70000" y2="18657"/>
                          <a14:foregroundMark x1="70000" y1="18657" x2="73636" y2="19776"/>
                          <a14:foregroundMark x1="76818" y1="23507" x2="77727" y2="31716"/>
                          <a14:foregroundMark x1="77727" y1="31716" x2="72273" y2="21269"/>
                          <a14:foregroundMark x1="72273" y1="21269" x2="78182" y2="28731"/>
                          <a14:foregroundMark x1="78182" y1="28731" x2="78636" y2="29478"/>
                          <a14:backgroundMark x1="31364" y1="57463" x2="44091" y2="64925"/>
                          <a14:backgroundMark x1="44091" y1="64925" x2="55909" y2="64552"/>
                          <a14:backgroundMark x1="55909" y1="64552" x2="68182" y2="59328"/>
                          <a14:backgroundMark x1="68182" y1="59328" x2="83636" y2="77612"/>
                          <a14:backgroundMark x1="83636" y1="77612" x2="77727" y2="91045"/>
                          <a14:backgroundMark x1="77727" y1="91045" x2="54091" y2="93284"/>
                          <a14:backgroundMark x1="54091" y1="93284" x2="29545" y2="78731"/>
                          <a14:backgroundMark x1="29545" y1="78731" x2="28636" y2="61567"/>
                          <a14:backgroundMark x1="28636" y1="61567" x2="31364" y2="57463"/>
                        </a14:backgroundRemoval>
                      </a14:imgEffect>
                    </a14:imgLayer>
                  </a14:imgProps>
                </a:ext>
                <a:ext uri="{28A0092B-C50C-407E-A947-70E740481C1C}">
                  <a14:useLocalDpi xmlns:a14="http://schemas.microsoft.com/office/drawing/2010/main"/>
                </a:ext>
              </a:extLst>
            </a:blip>
            <a:srcRect l="12523" t="2988" r="17641" b="35783"/>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41291309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Tree>
    <p:extLst>
      <p:ext uri="{BB962C8B-B14F-4D97-AF65-F5344CB8AC3E}">
        <p14:creationId xmlns:p14="http://schemas.microsoft.com/office/powerpoint/2010/main" val="3521676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5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 of places mapped to names of concepts</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342466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644217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34003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479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195635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43520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87975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Tree>
    <p:extLst>
      <p:ext uri="{BB962C8B-B14F-4D97-AF65-F5344CB8AC3E}">
        <p14:creationId xmlns:p14="http://schemas.microsoft.com/office/powerpoint/2010/main" val="3933695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31</a:t>
            </a:fld>
            <a:endParaRPr lang="en-TW"/>
          </a:p>
        </p:txBody>
      </p:sp>
    </p:spTree>
    <p:extLst>
      <p:ext uri="{BB962C8B-B14F-4D97-AF65-F5344CB8AC3E}">
        <p14:creationId xmlns:p14="http://schemas.microsoft.com/office/powerpoint/2010/main" val="189587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32</a:t>
            </a:fld>
            <a:endParaRPr lang="en-US" dirty="0"/>
          </a:p>
        </p:txBody>
      </p:sp>
    </p:spTree>
    <p:extLst>
      <p:ext uri="{BB962C8B-B14F-4D97-AF65-F5344CB8AC3E}">
        <p14:creationId xmlns:p14="http://schemas.microsoft.com/office/powerpoint/2010/main" val="3234928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6CB4B4D-7CA3-9044-876B-883B54F8677D}" type="slidenum">
              <a:rPr lang="en-TW" smtClean="0"/>
              <a:pPr/>
              <a:t>33</a:t>
            </a:fld>
            <a:endParaRPr lang="en-TW"/>
          </a:p>
        </p:txBody>
      </p:sp>
    </p:spTree>
    <p:extLst>
      <p:ext uri="{BB962C8B-B14F-4D97-AF65-F5344CB8AC3E}">
        <p14:creationId xmlns:p14="http://schemas.microsoft.com/office/powerpoint/2010/main" val="80933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354563"/>
            <a:ext cx="8555636" cy="708666"/>
          </a:xfrm>
        </p:spPr>
        <p:txBody>
          <a:bodyPr>
            <a:normAutofit/>
          </a:bodyPr>
          <a:lstStyle/>
          <a:p>
            <a:pPr algn="ctr"/>
            <a:r>
              <a:rPr lang="en-US" altLang="zh-CN" dirty="0">
                <a:latin typeface="+mj-lt"/>
              </a:rPr>
              <a:t>The Magical Powers of Large-Scale Consensus?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34</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35</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36</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2" y="237947"/>
            <a:ext cx="8388220" cy="707886"/>
          </a:xfrm>
        </p:spPr>
        <p:txBody>
          <a:bodyPr>
            <a:noAutofit/>
          </a:bodyPr>
          <a:lstStyle/>
          <a:p>
            <a:pPr marL="0" indent="0" algn="ctr">
              <a:lnSpc>
                <a:spcPct val="150000"/>
              </a:lnSpc>
              <a:buNone/>
            </a:pPr>
            <a:r>
              <a:rPr lang="en-US" altLang="zh-CN" sz="2000" spc="225" dirty="0">
                <a:latin typeface="华文新魏" panose="02010800040101010101" pitchFamily="2" charset="-122"/>
                <a:ea typeface="华文新魏" panose="02010800040101010101" pitchFamily="2" charset="-122"/>
                <a:cs typeface="华文新魏" panose="02010800040101010101" pitchFamily="2" charset="-122"/>
              </a:rPr>
              <a:t>The magic that governs the world for more than 50 years!</a:t>
            </a:r>
            <a:endParaRPr lang="zh-CN" altLang="en-US" sz="2000" spc="225" dirty="0">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37</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38</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39</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pPr algn="ctr"/>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40</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41</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42</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43</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46</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47</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48</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50</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51</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4209658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55</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56</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57</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431" y="1017725"/>
            <a:ext cx="4263813" cy="34411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3" name="TextBox 2">
            <a:extLst>
              <a:ext uri="{FF2B5EF4-FFF2-40B4-BE49-F238E27FC236}">
                <a16:creationId xmlns:a16="http://schemas.microsoft.com/office/drawing/2014/main" id="{20A04409-0645-D941-96C3-52E0229D0EF6}"/>
              </a:ext>
            </a:extLst>
          </p:cNvPr>
          <p:cNvSpPr txBox="1"/>
          <p:nvPr/>
        </p:nvSpPr>
        <p:spPr>
          <a:xfrm>
            <a:off x="821094" y="4608874"/>
            <a:ext cx="7563289" cy="307777"/>
          </a:xfrm>
          <a:prstGeom prst="rect">
            <a:avLst/>
          </a:prstGeom>
          <a:noFill/>
        </p:spPr>
        <p:txBody>
          <a:bodyPr wrap="none" rtlCol="0">
            <a:spAutoFit/>
          </a:bodyPr>
          <a:lstStyle/>
          <a:p>
            <a:r>
              <a:rPr lang="en-TW" dirty="0"/>
              <a:t>There is a strong connection between control/communication theory and </a:t>
            </a:r>
            <a:r>
              <a:rPr lang="en-TW" dirty="0">
                <a:solidFill>
                  <a:srgbClr val="FF0000"/>
                </a:solidFill>
              </a:rPr>
              <a:t>recursive structures</a:t>
            </a:r>
            <a:r>
              <a:rPr lang="en-TW" dirty="0"/>
              <a:t>.</a:t>
            </a:r>
          </a:p>
        </p:txBody>
      </p:sp>
      <p:pic>
        <p:nvPicPr>
          <p:cNvPr id="8" name="Picture 2">
            <a:hlinkClick r:id="rId5"/>
            <a:extLst>
              <a:ext uri="{FF2B5EF4-FFF2-40B4-BE49-F238E27FC236}">
                <a16:creationId xmlns:a16="http://schemas.microsoft.com/office/drawing/2014/main" id="{3D745613-3B71-A841-A33D-3D905C10079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87257" y="1361337"/>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AC14D4D-DBEF-9745-9888-FCF044F74A1A}"/>
              </a:ext>
            </a:extLst>
          </p:cNvPr>
          <p:cNvSpPr txBox="1"/>
          <p:nvPr/>
        </p:nvSpPr>
        <p:spPr>
          <a:xfrm>
            <a:off x="5010172" y="4083501"/>
            <a:ext cx="3387466" cy="400110"/>
          </a:xfrm>
          <a:prstGeom prst="rect">
            <a:avLst/>
          </a:prstGeom>
          <a:noFill/>
        </p:spPr>
        <p:txBody>
          <a:bodyPr wrap="none" rtlCol="0">
            <a:spAutoFit/>
          </a:bodyPr>
          <a:lstStyle/>
          <a:p>
            <a:pPr algn="ctr"/>
            <a:r>
              <a:rPr lang="en-TW" sz="1000" dirty="0"/>
              <a:t>Image Source: </a:t>
            </a:r>
            <a:r>
              <a:rPr lang="en-TW" sz="1000" dirty="0">
                <a:hlinkClick r:id="rId5"/>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45480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Correspondence between Domains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460960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780681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34479182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gn="ct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72</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73</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74</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75</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76</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1225" y="1800815"/>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79</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14837536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6004</TotalTime>
  <Words>5846</Words>
  <Application>Microsoft Macintosh PowerPoint</Application>
  <PresentationFormat>On-screen Show (16:9)</PresentationFormat>
  <Paragraphs>873</Paragraphs>
  <Slides>127</Slides>
  <Notes>68</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127</vt:i4>
      </vt:variant>
    </vt:vector>
  </HeadingPairs>
  <TitlesOfParts>
    <vt:vector size="144"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Names of places mapped to names of concepts</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A Cognitive Revolution through writing and mapping</vt:lpstr>
      <vt:lpstr>Extensive studies could miss the significance of the message?</vt:lpstr>
      <vt:lpstr>The first Language Design Strategy</vt:lpstr>
      <vt:lpstr>Accountants and the Invention of Writing</vt:lpstr>
      <vt:lpstr>Book Keeping/Ledger Technologies</vt:lpstr>
      <vt:lpstr>Double Entry Book Keeping is the foundation of Capitalism</vt:lpstr>
      <vt:lpstr>Double Entry, Monks, Maths, and Magic</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Abstraction</vt:lpstr>
      <vt:lpstr>In the world of Internet of Things Checks and Balances</vt:lpstr>
      <vt:lpstr>A New Kind of Operating Systems with built-in Governance</vt:lpstr>
      <vt:lpstr>IaaS: Infrastructure as a Service</vt:lpstr>
      <vt:lpstr>The Magical Powers of Large-Scale Consensus?</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NsM under a Biological/Economic Control System</vt:lpstr>
      <vt:lpstr>Abstraction</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Correspondence between Domains and Maps</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Why is Simplicity in NsM so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How to Think Mathematically?</vt:lpstr>
      <vt:lpstr>“Mathematics is the art of giving the same name to different things!”      - Henry Poincare</vt:lpstr>
      <vt:lpstr>The Necessity of Named abstractions</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Cognitive Awareness in Various Namespaces</vt:lpstr>
      <vt:lpstr>The CAP Theorem in NsM</vt:lpstr>
      <vt:lpstr>Abstraction</vt:lpstr>
      <vt:lpstr>Abstract Specification</vt:lpstr>
      <vt:lpstr>Cybernetics at a Scale of Internet Economy</vt:lpstr>
      <vt:lpstr>The Service Value Chain of the Networked Economy</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How to organize a unifying Trust-worthy Namespace?</vt:lpstr>
      <vt:lpstr>In DevOps/CICD Jenkins holds the key!</vt:lpstr>
      <vt:lpstr>Hamilton/Lagrangian action formalism can be operationalized!</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1467</cp:revision>
  <dcterms:modified xsi:type="dcterms:W3CDTF">2020-10-14T13:28:02Z</dcterms:modified>
</cp:coreProperties>
</file>